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wdp" ContentType="image/vnd.ms-photo"/>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17"/>
  </p:notesMasterIdLst>
  <p:sldIdLst>
    <p:sldId id="256" r:id="rId2"/>
    <p:sldId id="284" r:id="rId3"/>
    <p:sldId id="262" r:id="rId4"/>
    <p:sldId id="258" r:id="rId5"/>
    <p:sldId id="277" r:id="rId6"/>
    <p:sldId id="278" r:id="rId7"/>
    <p:sldId id="265" r:id="rId8"/>
    <p:sldId id="279" r:id="rId9"/>
    <p:sldId id="283" r:id="rId10"/>
    <p:sldId id="271" r:id="rId11"/>
    <p:sldId id="270" r:id="rId12"/>
    <p:sldId id="269" r:id="rId13"/>
    <p:sldId id="281" r:id="rId14"/>
    <p:sldId id="282" r:id="rId15"/>
    <p:sldId id="28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7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7" autoAdjust="0"/>
    <p:restoredTop sz="69416" autoAdjust="0"/>
  </p:normalViewPr>
  <p:slideViewPr>
    <p:cSldViewPr snapToObjects="1">
      <p:cViewPr varScale="1">
        <p:scale>
          <a:sx n="96" d="100"/>
          <a:sy n="96" d="100"/>
        </p:scale>
        <p:origin x="-191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4901D3-0328-6D41-8632-B33A662EAE2C}" type="datetimeFigureOut">
              <a:rPr lang="en-US" smtClean="0"/>
              <a:t>2/28/19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AEFDAD-053D-6441-9B94-9CD32D0FF1F5}" type="slidenum">
              <a:rPr lang="en-US" smtClean="0"/>
              <a:t>‹#›</a:t>
            </a:fld>
            <a:endParaRPr lang="en-US"/>
          </a:p>
        </p:txBody>
      </p:sp>
    </p:spTree>
    <p:extLst>
      <p:ext uri="{BB962C8B-B14F-4D97-AF65-F5344CB8AC3E}">
        <p14:creationId xmlns:p14="http://schemas.microsoft.com/office/powerpoint/2010/main" val="36829663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There is a broad recognition of the importance of marine biodiversity in terms of benefits we enjoy from increased food provision and greater resilience in the face of impacts and disturbances.  The Convention on Biological Diversity states that biodiversity conservation is a “common concern of humankind” </a:t>
            </a:r>
            <a:r>
              <a:rPr lang="mr-IN"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 to ensure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we can continue to enjoy the benefits of a healthy ocean into the future.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Setting conservation priorities requires understanding the current status of </a:t>
            </a:r>
            <a:r>
              <a:rPr lang="en-US" sz="1200" kern="1200" dirty="0" err="1" smtClean="0">
                <a:solidFill>
                  <a:schemeClr val="tx1"/>
                </a:solidFill>
                <a:latin typeface="+mn-lt"/>
                <a:ea typeface="+mn-ea"/>
                <a:cs typeface="+mn-cs"/>
              </a:rPr>
              <a:t>biodiverse</a:t>
            </a:r>
            <a:r>
              <a:rPr lang="en-US" sz="1200" kern="1200" dirty="0" smtClean="0">
                <a:solidFill>
                  <a:schemeClr val="tx1"/>
                </a:solidFill>
                <a:latin typeface="+mn-lt"/>
                <a:ea typeface="+mn-ea"/>
                <a:cs typeface="+mn-cs"/>
              </a:rPr>
              <a:t> ecosystems.  We may want to protect a heavily impacted area to allow the ecosystem recover to a healthy state; on the other hand, we may want to protect a pristine area to maintain its healthy condition.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But common global measures of marine biodiversity provide little information about the status of those species or ecosystems.  So we’ve developed a new map to better inform conservation decision making.</a:t>
            </a:r>
          </a:p>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AEFDAD-053D-6441-9B94-9CD32D0FF1F5}" type="slidenum">
              <a:rPr lang="en-US" smtClean="0"/>
              <a:t>2</a:t>
            </a:fld>
            <a:endParaRPr lang="en-US"/>
          </a:p>
        </p:txBody>
      </p:sp>
    </p:spTree>
    <p:extLst>
      <p:ext uri="{BB962C8B-B14F-4D97-AF65-F5344CB8AC3E}">
        <p14:creationId xmlns:p14="http://schemas.microsoft.com/office/powerpoint/2010/main" val="408765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latin typeface="+mn-lt"/>
                <a:ea typeface="+mn-ea"/>
                <a:cs typeface="+mn-cs"/>
              </a:rPr>
              <a:t>What my colleagues and I have done is to take range maps, like this one, for nearly 5300 marine species, in combination with their IUCN Red List extinction risk, from least concern to extinct. </a:t>
            </a:r>
          </a:p>
          <a:p>
            <a:r>
              <a:rPr lang="en-US" sz="1600" kern="1200" dirty="0" smtClean="0">
                <a:solidFill>
                  <a:schemeClr val="tx1"/>
                </a:solidFill>
                <a:latin typeface="+mn-lt"/>
                <a:ea typeface="+mn-ea"/>
                <a:cs typeface="+mn-cs"/>
              </a:rPr>
              <a:t>This example shows the global range of the green turtle, and I’ve color coded it &lt;HIT BUTTON&gt;</a:t>
            </a:r>
            <a:r>
              <a:rPr lang="en-US" sz="1600" kern="1200" baseline="0" dirty="0" smtClean="0">
                <a:solidFill>
                  <a:schemeClr val="tx1"/>
                </a:solidFill>
                <a:latin typeface="+mn-lt"/>
                <a:ea typeface="+mn-ea"/>
                <a:cs typeface="+mn-cs"/>
              </a:rPr>
              <a:t> </a:t>
            </a:r>
            <a:r>
              <a:rPr lang="en-US" sz="1600" kern="1200" dirty="0" smtClean="0">
                <a:solidFill>
                  <a:schemeClr val="tx1"/>
                </a:solidFill>
                <a:latin typeface="+mn-lt"/>
                <a:ea typeface="+mn-ea"/>
                <a:cs typeface="+mn-cs"/>
              </a:rPr>
              <a:t>to show that the global population is considered “endangered.”</a:t>
            </a:r>
          </a:p>
          <a:p>
            <a:endParaRPr lang="en-US" sz="16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DAEFDAD-053D-6441-9B94-9CD32D0FF1F5}" type="slidenum">
              <a:rPr lang="en-US" smtClean="0"/>
              <a:t>3</a:t>
            </a:fld>
            <a:endParaRPr lang="en-US"/>
          </a:p>
        </p:txBody>
      </p:sp>
    </p:spTree>
    <p:extLst>
      <p:ext uri="{BB962C8B-B14F-4D97-AF65-F5344CB8AC3E}">
        <p14:creationId xmlns:p14="http://schemas.microsoft.com/office/powerpoint/2010/main" val="74879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Stacking all 5300 species range maps and finding the average status of all species in each pixel,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ADVANCE SLIDE</a:t>
            </a:r>
          </a:p>
        </p:txBody>
      </p:sp>
      <p:sp>
        <p:nvSpPr>
          <p:cNvPr id="4" name="Slide Number Placeholder 3"/>
          <p:cNvSpPr>
            <a:spLocks noGrp="1"/>
          </p:cNvSpPr>
          <p:nvPr>
            <p:ph type="sldNum" sz="quarter" idx="10"/>
          </p:nvPr>
        </p:nvSpPr>
        <p:spPr/>
        <p:txBody>
          <a:bodyPr/>
          <a:lstStyle/>
          <a:p>
            <a:fld id="{6DAEFDAD-053D-6441-9B94-9CD32D0FF1F5}" type="slidenum">
              <a:rPr lang="en-US" smtClean="0"/>
              <a:t>4</a:t>
            </a:fld>
            <a:endParaRPr lang="en-US"/>
          </a:p>
        </p:txBody>
      </p:sp>
    </p:spTree>
    <p:extLst>
      <p:ext uri="{BB962C8B-B14F-4D97-AF65-F5344CB8AC3E}">
        <p14:creationId xmlns:p14="http://schemas.microsoft.com/office/powerpoint/2010/main" val="64823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create a map showing the distribution of at-risk marine biodiversity around the globe.  </a:t>
            </a:r>
            <a:endParaRPr lang="en-US" dirty="0" smtClean="0"/>
          </a:p>
          <a:p>
            <a:endParaRPr lang="en-US" dirty="0"/>
          </a:p>
        </p:txBody>
      </p:sp>
      <p:sp>
        <p:nvSpPr>
          <p:cNvPr id="4" name="Slide Number Placeholder 3"/>
          <p:cNvSpPr>
            <a:spLocks noGrp="1"/>
          </p:cNvSpPr>
          <p:nvPr>
            <p:ph type="sldNum" sz="quarter" idx="10"/>
          </p:nvPr>
        </p:nvSpPr>
        <p:spPr/>
        <p:txBody>
          <a:bodyPr/>
          <a:lstStyle/>
          <a:p>
            <a:fld id="{6DAEFDAD-053D-6441-9B94-9CD32D0FF1F5}" type="slidenum">
              <a:rPr lang="en-US" smtClean="0"/>
              <a:t>5</a:t>
            </a:fld>
            <a:endParaRPr lang="en-US"/>
          </a:p>
        </p:txBody>
      </p:sp>
    </p:spTree>
    <p:extLst>
      <p:ext uri="{BB962C8B-B14F-4D97-AF65-F5344CB8AC3E}">
        <p14:creationId xmlns:p14="http://schemas.microsoft.com/office/powerpoint/2010/main" val="3057074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we create a map showing the distribution of at-risk marine biodiversity around the globe.  </a:t>
            </a:r>
            <a:endParaRPr lang="en-US" dirty="0" smtClean="0"/>
          </a:p>
          <a:p>
            <a:endParaRPr lang="en-US" dirty="0"/>
          </a:p>
        </p:txBody>
      </p:sp>
      <p:sp>
        <p:nvSpPr>
          <p:cNvPr id="4" name="Slide Number Placeholder 3"/>
          <p:cNvSpPr>
            <a:spLocks noGrp="1"/>
          </p:cNvSpPr>
          <p:nvPr>
            <p:ph type="sldNum" sz="quarter" idx="10"/>
          </p:nvPr>
        </p:nvSpPr>
        <p:spPr/>
        <p:txBody>
          <a:bodyPr/>
          <a:lstStyle/>
          <a:p>
            <a:fld id="{6DAEFDAD-053D-6441-9B94-9CD32D0FF1F5}" type="slidenum">
              <a:rPr lang="en-US" smtClean="0"/>
              <a:t>6</a:t>
            </a:fld>
            <a:endParaRPr lang="en-US"/>
          </a:p>
        </p:txBody>
      </p:sp>
    </p:spTree>
    <p:extLst>
      <p:ext uri="{BB962C8B-B14F-4D97-AF65-F5344CB8AC3E}">
        <p14:creationId xmlns:p14="http://schemas.microsoft.com/office/powerpoint/2010/main" val="2007571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sidebar shows how much of the global oceans fall into different risk levels; the global mean is at about “near threatened”.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 few patterns stand out: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coastal waters are often generally at lower risk than the open ocean;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 certain locations show higher risk due to increased pressure from human activities;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a few places show very high risk due to the presence of critically endangered species found nowhere else.</a:t>
            </a:r>
          </a:p>
          <a:p>
            <a:endParaRPr lang="en-US" dirty="0"/>
          </a:p>
        </p:txBody>
      </p:sp>
      <p:sp>
        <p:nvSpPr>
          <p:cNvPr id="4" name="Slide Number Placeholder 3"/>
          <p:cNvSpPr>
            <a:spLocks noGrp="1"/>
          </p:cNvSpPr>
          <p:nvPr>
            <p:ph type="sldNum" sz="quarter" idx="10"/>
          </p:nvPr>
        </p:nvSpPr>
        <p:spPr/>
        <p:txBody>
          <a:bodyPr/>
          <a:lstStyle/>
          <a:p>
            <a:fld id="{6DAEFDAD-053D-6441-9B94-9CD32D0FF1F5}" type="slidenum">
              <a:rPr lang="en-US" smtClean="0"/>
              <a:t>7</a:t>
            </a:fld>
            <a:endParaRPr lang="en-US"/>
          </a:p>
        </p:txBody>
      </p:sp>
    </p:spTree>
    <p:extLst>
      <p:ext uri="{BB962C8B-B14F-4D97-AF65-F5344CB8AC3E}">
        <p14:creationId xmlns:p14="http://schemas.microsoft.com/office/powerpoint/2010/main" val="244530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These blue areas show marine reserves </a:t>
            </a:r>
            <a:r>
              <a:rPr lang="en-US" sz="1200" kern="1200" dirty="0" smtClean="0">
                <a:solidFill>
                  <a:schemeClr val="tx1"/>
                </a:solidFill>
                <a:latin typeface="+mn-lt"/>
                <a:ea typeface="+mn-ea"/>
                <a:cs typeface="+mn-cs"/>
              </a:rPr>
              <a:t>under full or strong protection that prohibits fishing and other extractive uses</a:t>
            </a:r>
            <a:r>
              <a:rPr lang="en-US" sz="1200" kern="1200" dirty="0" smtClean="0">
                <a:solidFill>
                  <a:schemeClr val="tx1"/>
                </a:solidFill>
                <a:latin typeface="+mn-lt"/>
                <a:ea typeface="+mn-ea"/>
                <a:cs typeface="+mn-cs"/>
              </a:rPr>
              <a:t>; the sidebar now differentiates between protected biodiversity, in blue, and unprotected biodiversity, in red.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Note that biodiversity under protection is at about 5% lower risk than unprotected biodiversity.  Don’t take this as a sign that marine reserves are awesome, though they are.  Instead consider that highly impacted areas are generally where people are exploiting the oceans for food and livelihoods - so closing off highly impacted ocean is politically and financially more costly than protecting a healthy but remote bit of ocean where no one is going to complain.  Effective conservation will require a balanced approach between proactive and reactive protection of marine biodiversity.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global map of at-risk marine biodiversity can help identify opportunities and needs for future marine conservation efforts.  Next steps will be to compare these general risk patterns with patterns of specific human impacts, for instance fishing effort, which can be mitigated through conservation policy, and climate change impacts which may require more adaptive conservation strategies.</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DAEFDAD-053D-6441-9B94-9CD32D0FF1F5}" type="slidenum">
              <a:rPr lang="en-US" smtClean="0"/>
              <a:t>8</a:t>
            </a:fld>
            <a:endParaRPr lang="en-US"/>
          </a:p>
        </p:txBody>
      </p:sp>
    </p:spTree>
    <p:extLst>
      <p:ext uri="{BB962C8B-B14F-4D97-AF65-F5344CB8AC3E}">
        <p14:creationId xmlns:p14="http://schemas.microsoft.com/office/powerpoint/2010/main" val="1563673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Additional maps and detailed analysis can be found in our manuscript which is currently under review at Conservation Letters.</a:t>
            </a:r>
          </a:p>
          <a:p>
            <a:endParaRPr lang="en-US" dirty="0" smtClean="0"/>
          </a:p>
          <a:p>
            <a:r>
              <a:rPr lang="en-US" dirty="0" smtClean="0"/>
              <a:t>Thank you.</a:t>
            </a:r>
            <a:endParaRPr lang="en-US" dirty="0"/>
          </a:p>
        </p:txBody>
      </p:sp>
      <p:sp>
        <p:nvSpPr>
          <p:cNvPr id="4" name="Slide Number Placeholder 3"/>
          <p:cNvSpPr>
            <a:spLocks noGrp="1"/>
          </p:cNvSpPr>
          <p:nvPr>
            <p:ph type="sldNum" sz="quarter" idx="10"/>
          </p:nvPr>
        </p:nvSpPr>
        <p:spPr/>
        <p:txBody>
          <a:bodyPr/>
          <a:lstStyle/>
          <a:p>
            <a:fld id="{6DAEFDAD-053D-6441-9B94-9CD32D0FF1F5}" type="slidenum">
              <a:rPr lang="en-US" smtClean="0"/>
              <a:t>9</a:t>
            </a:fld>
            <a:endParaRPr lang="en-US"/>
          </a:p>
        </p:txBody>
      </p:sp>
    </p:spTree>
    <p:extLst>
      <p:ext uri="{BB962C8B-B14F-4D97-AF65-F5344CB8AC3E}">
        <p14:creationId xmlns:p14="http://schemas.microsoft.com/office/powerpoint/2010/main" val="262629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A289F4-E2F4-F841-B41E-5BF04B8A7B63}" type="datetimeFigureOut">
              <a:rPr lang="en-US" smtClean="0"/>
              <a:t>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3956119462"/>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A289F4-E2F4-F841-B41E-5BF04B8A7B63}" type="datetimeFigureOut">
              <a:rPr lang="en-US" smtClean="0"/>
              <a:t>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146786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A289F4-E2F4-F841-B41E-5BF04B8A7B63}" type="datetimeFigureOut">
              <a:rPr lang="en-US" smtClean="0"/>
              <a:t>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1039992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A289F4-E2F4-F841-B41E-5BF04B8A7B63}" type="datetimeFigureOut">
              <a:rPr lang="en-US" smtClean="0"/>
              <a:t>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142765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A289F4-E2F4-F841-B41E-5BF04B8A7B63}" type="datetimeFigureOut">
              <a:rPr lang="en-US" smtClean="0"/>
              <a:t>2/28/19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23886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A289F4-E2F4-F841-B41E-5BF04B8A7B63}" type="datetimeFigureOut">
              <a:rPr lang="en-US" smtClean="0"/>
              <a:t>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2606740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A289F4-E2F4-F841-B41E-5BF04B8A7B63}" type="datetimeFigureOut">
              <a:rPr lang="en-US" smtClean="0"/>
              <a:t>2/28/19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3866192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A289F4-E2F4-F841-B41E-5BF04B8A7B63}" type="datetimeFigureOut">
              <a:rPr lang="en-US" smtClean="0"/>
              <a:t>2/28/19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256542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289F4-E2F4-F841-B41E-5BF04B8A7B63}" type="datetimeFigureOut">
              <a:rPr lang="en-US" smtClean="0"/>
              <a:t>2/28/19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350893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A289F4-E2F4-F841-B41E-5BF04B8A7B63}" type="datetimeFigureOut">
              <a:rPr lang="en-US" smtClean="0"/>
              <a:t>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377989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A289F4-E2F4-F841-B41E-5BF04B8A7B63}" type="datetimeFigureOut">
              <a:rPr lang="en-US" smtClean="0"/>
              <a:t>2/28/19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EFDC75-20C4-E64D-8432-A466315F65FF}" type="slidenum">
              <a:rPr lang="en-US" smtClean="0"/>
              <a:t>‹#›</a:t>
            </a:fld>
            <a:endParaRPr lang="en-US"/>
          </a:p>
        </p:txBody>
      </p:sp>
    </p:spTree>
    <p:extLst>
      <p:ext uri="{BB962C8B-B14F-4D97-AF65-F5344CB8AC3E}">
        <p14:creationId xmlns:p14="http://schemas.microsoft.com/office/powerpoint/2010/main" val="148999962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289F4-E2F4-F841-B41E-5BF04B8A7B63}" type="datetimeFigureOut">
              <a:rPr lang="en-US" smtClean="0"/>
              <a:t>2/28/19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FDC75-20C4-E64D-8432-A466315F65FF}" type="slidenum">
              <a:rPr lang="en-US" smtClean="0"/>
              <a:t>‹#›</a:t>
            </a:fld>
            <a:endParaRPr lang="en-US"/>
          </a:p>
        </p:txBody>
      </p:sp>
    </p:spTree>
    <p:extLst>
      <p:ext uri="{BB962C8B-B14F-4D97-AF65-F5344CB8AC3E}">
        <p14:creationId xmlns:p14="http://schemas.microsoft.com/office/powerpoint/2010/main" val="34499114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8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1.wdp"/><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5.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an_risk_raster_comp.png"/>
          <p:cNvPicPr>
            <a:picLocks noChangeAspect="1"/>
          </p:cNvPicPr>
          <p:nvPr/>
        </p:nvPicPr>
        <p:blipFill rotWithShape="1">
          <a:blip r:embed="rId2">
            <a:alphaModFix amt="55000"/>
            <a:extLst>
              <a:ext uri="{28A0092B-C50C-407E-A947-70E740481C1C}">
                <a14:useLocalDpi xmlns:a14="http://schemas.microsoft.com/office/drawing/2010/main" val="0"/>
              </a:ext>
            </a:extLst>
          </a:blip>
          <a:srcRect l="2428" r="16813"/>
          <a:stretch/>
        </p:blipFill>
        <p:spPr>
          <a:xfrm>
            <a:off x="-1" y="0"/>
            <a:ext cx="9150111" cy="6857999"/>
          </a:xfrm>
          <a:prstGeom prst="rect">
            <a:avLst/>
          </a:prstGeom>
        </p:spPr>
      </p:pic>
      <p:sp>
        <p:nvSpPr>
          <p:cNvPr id="2" name="Title 1"/>
          <p:cNvSpPr>
            <a:spLocks noGrp="1"/>
          </p:cNvSpPr>
          <p:nvPr>
            <p:ph type="ctrTitle"/>
          </p:nvPr>
        </p:nvSpPr>
        <p:spPr/>
        <p:txBody>
          <a:bodyPr>
            <a:normAutofit fontScale="90000"/>
          </a:bodyPr>
          <a:lstStyle/>
          <a:p>
            <a:r>
              <a:rPr lang="en-US" b="1" dirty="0">
                <a:solidFill>
                  <a:srgbClr val="000000"/>
                </a:solidFill>
              </a:rPr>
              <a:t>Mapping status and conservation of global at-risk marine </a:t>
            </a:r>
            <a:r>
              <a:rPr lang="en-US" b="1" dirty="0" smtClean="0">
                <a:solidFill>
                  <a:srgbClr val="000000"/>
                </a:solidFill>
              </a:rPr>
              <a:t>biodiversity</a:t>
            </a:r>
            <a:endParaRPr lang="en-US" dirty="0">
              <a:solidFill>
                <a:srgbClr val="000000"/>
              </a:solidFill>
            </a:endParaRPr>
          </a:p>
        </p:txBody>
      </p:sp>
      <p:sp>
        <p:nvSpPr>
          <p:cNvPr id="3" name="Subtitle 2"/>
          <p:cNvSpPr>
            <a:spLocks noGrp="1"/>
          </p:cNvSpPr>
          <p:nvPr>
            <p:ph type="subTitle" idx="1"/>
          </p:nvPr>
        </p:nvSpPr>
        <p:spPr>
          <a:xfrm>
            <a:off x="685800" y="3886200"/>
            <a:ext cx="7772400" cy="1752600"/>
          </a:xfrm>
        </p:spPr>
        <p:txBody>
          <a:bodyPr>
            <a:normAutofit fontScale="40000" lnSpcReduction="20000"/>
          </a:bodyPr>
          <a:lstStyle/>
          <a:p>
            <a:r>
              <a:rPr lang="en-US" sz="3800" b="1" dirty="0" smtClean="0">
                <a:solidFill>
                  <a:schemeClr val="tx1"/>
                </a:solidFill>
              </a:rPr>
              <a:t>Casey C. O’Hara</a:t>
            </a:r>
            <a:r>
              <a:rPr lang="en-US" sz="3800" b="1" baseline="30000" dirty="0" smtClean="0">
                <a:solidFill>
                  <a:schemeClr val="tx1"/>
                </a:solidFill>
              </a:rPr>
              <a:t>1,2</a:t>
            </a:r>
            <a:r>
              <a:rPr lang="en-US" sz="3800" b="1" dirty="0" smtClean="0">
                <a:solidFill>
                  <a:schemeClr val="tx1"/>
                </a:solidFill>
              </a:rPr>
              <a:t>, Juan Carlos Villaseñor-Derbez</a:t>
            </a:r>
            <a:r>
              <a:rPr lang="en-US" sz="3800" b="1" baseline="30000" dirty="0" smtClean="0">
                <a:solidFill>
                  <a:schemeClr val="tx1"/>
                </a:solidFill>
              </a:rPr>
              <a:t>1</a:t>
            </a:r>
            <a:r>
              <a:rPr lang="en-US" sz="3800" b="1" dirty="0" smtClean="0">
                <a:solidFill>
                  <a:schemeClr val="tx1"/>
                </a:solidFill>
              </a:rPr>
              <a:t>, </a:t>
            </a:r>
          </a:p>
          <a:p>
            <a:r>
              <a:rPr lang="en-US" sz="3800" b="1" dirty="0" smtClean="0">
                <a:solidFill>
                  <a:schemeClr val="tx1"/>
                </a:solidFill>
              </a:rPr>
              <a:t>Gina M. Ralph</a:t>
            </a:r>
            <a:r>
              <a:rPr lang="en-US" sz="3800" b="1" baseline="30000" dirty="0" smtClean="0">
                <a:solidFill>
                  <a:schemeClr val="tx1"/>
                </a:solidFill>
              </a:rPr>
              <a:t>3</a:t>
            </a:r>
            <a:r>
              <a:rPr lang="en-US" sz="3800" b="1" dirty="0" smtClean="0">
                <a:solidFill>
                  <a:schemeClr val="tx1"/>
                </a:solidFill>
              </a:rPr>
              <a:t>, Benjamin S. Halpern</a:t>
            </a:r>
            <a:r>
              <a:rPr lang="en-US" sz="3800" b="1" baseline="30000" dirty="0" smtClean="0">
                <a:solidFill>
                  <a:schemeClr val="tx1"/>
                </a:solidFill>
              </a:rPr>
              <a:t>1,2</a:t>
            </a:r>
            <a:r>
              <a:rPr lang="en-US" sz="3800" b="1" dirty="0" smtClean="0">
                <a:solidFill>
                  <a:schemeClr val="tx1"/>
                </a:solidFill>
              </a:rPr>
              <a:t/>
            </a:r>
            <a:br>
              <a:rPr lang="en-US" sz="3800" b="1" dirty="0" smtClean="0">
                <a:solidFill>
                  <a:schemeClr val="tx1"/>
                </a:solidFill>
              </a:rPr>
            </a:br>
            <a:endParaRPr lang="en-US" sz="3800" b="1" dirty="0" smtClean="0">
              <a:solidFill>
                <a:schemeClr val="tx1"/>
              </a:solidFill>
            </a:endParaRPr>
          </a:p>
          <a:p>
            <a:pPr marL="514350" indent="-514350" algn="l">
              <a:buFont typeface="+mj-lt"/>
              <a:buAutoNum type="arabicPeriod"/>
            </a:pPr>
            <a:r>
              <a:rPr lang="en-US" sz="2500" dirty="0" smtClean="0">
                <a:solidFill>
                  <a:schemeClr val="tx1"/>
                </a:solidFill>
              </a:rPr>
              <a:t>Bren School of Environmental Science and Management, University of California, Santa Barbara CA 93106</a:t>
            </a:r>
          </a:p>
          <a:p>
            <a:pPr marL="514350" indent="-514350" algn="l">
              <a:buFont typeface="+mj-lt"/>
              <a:buAutoNum type="arabicPeriod"/>
            </a:pPr>
            <a:r>
              <a:rPr lang="en-US" sz="2500" dirty="0" smtClean="0">
                <a:solidFill>
                  <a:schemeClr val="tx1"/>
                </a:solidFill>
              </a:rPr>
              <a:t>National Center for Ecological Analysis and Synthesis, University of California, 735 State Street Suite 300, Santa Barbara CA 93101</a:t>
            </a:r>
          </a:p>
          <a:p>
            <a:pPr marL="514350" indent="-514350" algn="l">
              <a:buFont typeface="+mj-lt"/>
              <a:buAutoNum type="arabicPeriod"/>
            </a:pPr>
            <a:r>
              <a:rPr lang="en-US" sz="2500" dirty="0" smtClean="0">
                <a:solidFill>
                  <a:schemeClr val="tx1"/>
                </a:solidFill>
              </a:rPr>
              <a:t>UCN Marine Biodiversity Unit, Department of Biological Sciences, Old Dominion University, Norfolk, VA 23529, USA</a:t>
            </a:r>
            <a:endParaRPr lang="en-US" sz="2500" dirty="0">
              <a:solidFill>
                <a:schemeClr val="tx1"/>
              </a:solidFill>
            </a:endParaRPr>
          </a:p>
        </p:txBody>
      </p:sp>
    </p:spTree>
    <p:extLst>
      <p:ext uri="{BB962C8B-B14F-4D97-AF65-F5344CB8AC3E}">
        <p14:creationId xmlns:p14="http://schemas.microsoft.com/office/powerpoint/2010/main" val="28542324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Risk and Percent Threatened</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1_comp_assess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9570"/>
            <a:ext cx="9144000" cy="4666593"/>
          </a:xfrm>
          <a:prstGeom prst="rect">
            <a:avLst/>
          </a:prstGeom>
        </p:spPr>
      </p:pic>
    </p:spTree>
    <p:extLst>
      <p:ext uri="{BB962C8B-B14F-4D97-AF65-F5344CB8AC3E}">
        <p14:creationId xmlns:p14="http://schemas.microsoft.com/office/powerpoint/2010/main" val="144048950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Variance of risk</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_S4_var_ma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8826"/>
            <a:ext cx="9144000" cy="2286000"/>
          </a:xfrm>
          <a:prstGeom prst="rect">
            <a:avLst/>
          </a:prstGeom>
        </p:spPr>
      </p:pic>
    </p:spTree>
    <p:extLst>
      <p:ext uri="{BB962C8B-B14F-4D97-AF65-F5344CB8AC3E}">
        <p14:creationId xmlns:p14="http://schemas.microsoft.com/office/powerpoint/2010/main" val="22206701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Species richness</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_S1_nspp_ma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48557"/>
            <a:ext cx="9144000" cy="2286000"/>
          </a:xfrm>
          <a:prstGeom prst="rect">
            <a:avLst/>
          </a:prstGeom>
        </p:spPr>
      </p:pic>
    </p:spTree>
    <p:extLst>
      <p:ext uri="{BB962C8B-B14F-4D97-AF65-F5344CB8AC3E}">
        <p14:creationId xmlns:p14="http://schemas.microsoft.com/office/powerpoint/2010/main" val="1618180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Marine reserve protection by </a:t>
            </a:r>
            <a:r>
              <a:rPr lang="en-US" sz="3200" dirty="0" err="1" smtClean="0"/>
              <a:t>georegion</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3_bd_risk_vs_mpa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00200"/>
            <a:ext cx="6515100" cy="4114800"/>
          </a:xfrm>
          <a:prstGeom prst="rect">
            <a:avLst/>
          </a:prstGeom>
        </p:spPr>
      </p:pic>
    </p:spTree>
    <p:extLst>
      <p:ext uri="{BB962C8B-B14F-4D97-AF65-F5344CB8AC3E}">
        <p14:creationId xmlns:p14="http://schemas.microsoft.com/office/powerpoint/2010/main" val="137825622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Marine reserve protection by habitat</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4_bd_risk_vs_habit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600200"/>
            <a:ext cx="6515100" cy="3840480"/>
          </a:xfrm>
          <a:prstGeom prst="rect">
            <a:avLst/>
          </a:prstGeom>
        </p:spPr>
      </p:pic>
    </p:spTree>
    <p:extLst>
      <p:ext uri="{BB962C8B-B14F-4D97-AF65-F5344CB8AC3E}">
        <p14:creationId xmlns:p14="http://schemas.microsoft.com/office/powerpoint/2010/main" val="25104403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Taxonomic groups</a:t>
            </a:r>
            <a:endParaRPr lang="en-US" sz="3200" dirty="0"/>
          </a:p>
        </p:txBody>
      </p:sp>
      <p:sp>
        <p:nvSpPr>
          <p:cNvPr id="3" name="Content Placeholder 2"/>
          <p:cNvSpPr>
            <a:spLocks noGrp="1"/>
          </p:cNvSpPr>
          <p:nvPr>
            <p:ph idx="1"/>
          </p:nvPr>
        </p:nvSpPr>
        <p:spPr/>
        <p:txBody>
          <a:bodyPr/>
          <a:lstStyle/>
          <a:p>
            <a:endParaRPr lang="en-US"/>
          </a:p>
        </p:txBody>
      </p:sp>
      <p:pic>
        <p:nvPicPr>
          <p:cNvPr id="4" name="Picture 3" descr="fig2_taxa_map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127760"/>
            <a:ext cx="4343400" cy="5577840"/>
          </a:xfrm>
          <a:prstGeom prst="rect">
            <a:avLst/>
          </a:prstGeom>
        </p:spPr>
      </p:pic>
    </p:spTree>
    <p:extLst>
      <p:ext uri="{BB962C8B-B14F-4D97-AF65-F5344CB8AC3E}">
        <p14:creationId xmlns:p14="http://schemas.microsoft.com/office/powerpoint/2010/main" val="5661448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aturation sat="83000"/>
                    </a14:imgEffect>
                    <a14:imgEffect>
                      <a14:brightnessContrast bright="7000" contrast="-22000"/>
                    </a14:imgEffect>
                  </a14:imgLayer>
                </a14:imgProps>
              </a:ext>
            </a:extLst>
          </a:blip>
          <a:stretch>
            <a:fillRect/>
          </a:stretch>
        </p:blipFill>
        <p:spPr>
          <a:xfrm>
            <a:off x="0" y="1295400"/>
            <a:ext cx="5080000" cy="3810000"/>
          </a:xfrm>
          <a:prstGeom prst="rect">
            <a:avLst/>
          </a:prstGeom>
        </p:spPr>
      </p:pic>
      <p:sp>
        <p:nvSpPr>
          <p:cNvPr id="6" name="Rectangle 5"/>
          <p:cNvSpPr/>
          <p:nvPr/>
        </p:nvSpPr>
        <p:spPr>
          <a:xfrm>
            <a:off x="0" y="4859179"/>
            <a:ext cx="1018227" cy="246221"/>
          </a:xfrm>
          <a:prstGeom prst="rect">
            <a:avLst/>
          </a:prstGeom>
          <a:solidFill>
            <a:schemeClr val="tx1">
              <a:alpha val="39000"/>
            </a:schemeClr>
          </a:solidFill>
        </p:spPr>
        <p:txBody>
          <a:bodyPr wrap="none">
            <a:spAutoFit/>
          </a:bodyPr>
          <a:lstStyle/>
          <a:p>
            <a:r>
              <a:rPr lang="en-US" sz="1000" dirty="0" err="1">
                <a:solidFill>
                  <a:schemeClr val="tx2">
                    <a:lumMod val="20000"/>
                    <a:lumOff val="80000"/>
                  </a:schemeClr>
                </a:solidFill>
              </a:rPr>
              <a:t>stockphoto-graf</a:t>
            </a:r>
            <a:endParaRPr lang="en-US" sz="1000" dirty="0">
              <a:solidFill>
                <a:schemeClr val="tx2">
                  <a:lumMod val="20000"/>
                  <a:lumOff val="80000"/>
                </a:schemeClr>
              </a:solidFill>
            </a:endParaRPr>
          </a:p>
        </p:txBody>
      </p:sp>
      <p:pic>
        <p:nvPicPr>
          <p:cNvPr id="8" name="Picture 7"/>
          <p:cNvPicPr>
            <a:picLocks noChangeAspect="1"/>
          </p:cNvPicPr>
          <p:nvPr/>
        </p:nvPicPr>
        <p:blipFill>
          <a:blip r:embed="rId5"/>
          <a:stretch>
            <a:fillRect/>
          </a:stretch>
        </p:blipFill>
        <p:spPr>
          <a:xfrm>
            <a:off x="5206189" y="3371242"/>
            <a:ext cx="3937811" cy="2953358"/>
          </a:xfrm>
          <a:prstGeom prst="rect">
            <a:avLst/>
          </a:prstGeom>
        </p:spPr>
      </p:pic>
      <p:sp>
        <p:nvSpPr>
          <p:cNvPr id="10" name="TextBox 9"/>
          <p:cNvSpPr txBox="1"/>
          <p:nvPr/>
        </p:nvSpPr>
        <p:spPr>
          <a:xfrm>
            <a:off x="5206189" y="1295400"/>
            <a:ext cx="3709212" cy="1200329"/>
          </a:xfrm>
          <a:prstGeom prst="rect">
            <a:avLst/>
          </a:prstGeom>
          <a:noFill/>
        </p:spPr>
        <p:txBody>
          <a:bodyPr wrap="square" rtlCol="0">
            <a:spAutoFit/>
          </a:bodyPr>
          <a:lstStyle/>
          <a:p>
            <a:r>
              <a:rPr lang="en-US" dirty="0" smtClean="0">
                <a:latin typeface="Century Gothic"/>
                <a:cs typeface="Century Gothic"/>
              </a:rPr>
              <a:t>Biodiversity is a measure of the rich variety of life on Earth or in a particular habitat or ecosystem.</a:t>
            </a:r>
            <a:endParaRPr lang="en-US" dirty="0">
              <a:latin typeface="Century Gothic"/>
              <a:cs typeface="Century Gothic"/>
            </a:endParaRPr>
          </a:p>
        </p:txBody>
      </p:sp>
      <p:sp>
        <p:nvSpPr>
          <p:cNvPr id="11" name="TextBox 10"/>
          <p:cNvSpPr txBox="1"/>
          <p:nvPr/>
        </p:nvSpPr>
        <p:spPr>
          <a:xfrm>
            <a:off x="762000" y="5265003"/>
            <a:ext cx="4318000" cy="1107996"/>
          </a:xfrm>
          <a:prstGeom prst="rect">
            <a:avLst/>
          </a:prstGeom>
          <a:noFill/>
        </p:spPr>
        <p:txBody>
          <a:bodyPr wrap="square" rtlCol="0">
            <a:spAutoFit/>
          </a:bodyPr>
          <a:lstStyle/>
          <a:p>
            <a:r>
              <a:rPr lang="en-US" dirty="0" smtClean="0">
                <a:latin typeface="Century Gothic"/>
                <a:cs typeface="Century Gothic"/>
              </a:rPr>
              <a:t>Conservation of biodiversity is a “common concern of humankind.”</a:t>
            </a:r>
          </a:p>
          <a:p>
            <a:endParaRPr lang="en-US" dirty="0" smtClean="0">
              <a:latin typeface="Century Gothic"/>
              <a:cs typeface="Century Gothic"/>
            </a:endParaRPr>
          </a:p>
          <a:p>
            <a:pPr algn="r"/>
            <a:r>
              <a:rPr lang="en-US" sz="1200" dirty="0" smtClean="0">
                <a:latin typeface="Century Gothic"/>
                <a:cs typeface="Century Gothic"/>
              </a:rPr>
              <a:t>- Convention on Biological Diversity, 1992</a:t>
            </a:r>
            <a:endParaRPr lang="en-US" sz="1200" dirty="0">
              <a:latin typeface="Century Gothic"/>
              <a:cs typeface="Century Gothic"/>
            </a:endParaRPr>
          </a:p>
        </p:txBody>
      </p:sp>
    </p:spTree>
    <p:extLst>
      <p:ext uri="{BB962C8B-B14F-4D97-AF65-F5344CB8AC3E}">
        <p14:creationId xmlns:p14="http://schemas.microsoft.com/office/powerpoint/2010/main" val="1610126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elonia_mydas.png"/>
          <p:cNvPicPr>
            <a:picLocks noChangeAspect="1"/>
          </p:cNvPicPr>
          <p:nvPr/>
        </p:nvPicPr>
        <p:blipFill rotWithShape="1">
          <a:blip r:embed="rId3">
            <a:extLst>
              <a:ext uri="{28A0092B-C50C-407E-A947-70E740481C1C}">
                <a14:useLocalDpi xmlns:a14="http://schemas.microsoft.com/office/drawing/2010/main" val="0"/>
              </a:ext>
            </a:extLst>
          </a:blip>
          <a:srcRect l="3265"/>
          <a:stretch/>
        </p:blipFill>
        <p:spPr>
          <a:xfrm>
            <a:off x="609600" y="1143000"/>
            <a:ext cx="8026630" cy="5105400"/>
          </a:xfrm>
          <a:prstGeom prst="rect">
            <a:avLst/>
          </a:prstGeom>
        </p:spPr>
      </p:pic>
      <p:pic>
        <p:nvPicPr>
          <p:cNvPr id="7" name="Picture 6"/>
          <p:cNvPicPr>
            <a:picLocks noChangeAspect="1"/>
          </p:cNvPicPr>
          <p:nvPr/>
        </p:nvPicPr>
        <p:blipFill rotWithShape="1">
          <a:blip r:embed="rId4"/>
          <a:srcRect l="4691" t="6666" r="8642" b="4444"/>
          <a:stretch/>
        </p:blipFill>
        <p:spPr>
          <a:xfrm>
            <a:off x="533400" y="4752405"/>
            <a:ext cx="2209800" cy="1510974"/>
          </a:xfrm>
          <a:prstGeom prst="rect">
            <a:avLst/>
          </a:prstGeom>
        </p:spPr>
      </p:pic>
      <p:sp>
        <p:nvSpPr>
          <p:cNvPr id="8" name="Title 7"/>
          <p:cNvSpPr>
            <a:spLocks noGrp="1"/>
          </p:cNvSpPr>
          <p:nvPr>
            <p:ph type="title"/>
          </p:nvPr>
        </p:nvSpPr>
        <p:spPr/>
        <p:txBody>
          <a:bodyPr>
            <a:normAutofit/>
          </a:bodyPr>
          <a:lstStyle/>
          <a:p>
            <a:r>
              <a:rPr lang="en-US" sz="3200" dirty="0" smtClean="0"/>
              <a:t>Species ranges and extinction risk</a:t>
            </a:r>
            <a:endParaRPr lang="en-US" sz="3200" dirty="0"/>
          </a:p>
        </p:txBody>
      </p:sp>
      <p:pic>
        <p:nvPicPr>
          <p:cNvPr id="10" name="Picture 9" descr="fig2_taxa_maps.png"/>
          <p:cNvPicPr>
            <a:picLocks noChangeAspect="1"/>
          </p:cNvPicPr>
          <p:nvPr/>
        </p:nvPicPr>
        <p:blipFill rotWithShape="1">
          <a:blip r:embed="rId5">
            <a:extLst>
              <a:ext uri="{28A0092B-C50C-407E-A947-70E740481C1C}">
                <a14:useLocalDpi xmlns:a14="http://schemas.microsoft.com/office/drawing/2010/main" val="0"/>
              </a:ext>
            </a:extLst>
          </a:blip>
          <a:srcRect l="14858" t="94778" r="14465"/>
          <a:stretch/>
        </p:blipFill>
        <p:spPr>
          <a:xfrm>
            <a:off x="2743200" y="5791200"/>
            <a:ext cx="5943600" cy="571977"/>
          </a:xfrm>
          <a:prstGeom prst="rect">
            <a:avLst/>
          </a:prstGeom>
        </p:spPr>
      </p:pic>
      <p:sp>
        <p:nvSpPr>
          <p:cNvPr id="11" name="TextBox 10"/>
          <p:cNvSpPr txBox="1"/>
          <p:nvPr/>
        </p:nvSpPr>
        <p:spPr>
          <a:xfrm>
            <a:off x="1143000" y="6017158"/>
            <a:ext cx="1600200" cy="246221"/>
          </a:xfrm>
          <a:prstGeom prst="rect">
            <a:avLst/>
          </a:prstGeom>
          <a:noFill/>
        </p:spPr>
        <p:txBody>
          <a:bodyPr wrap="square" rtlCol="0">
            <a:spAutoFit/>
          </a:bodyPr>
          <a:lstStyle/>
          <a:p>
            <a:pPr algn="r"/>
            <a:r>
              <a:rPr lang="de-DE" sz="1000" dirty="0" smtClean="0">
                <a:solidFill>
                  <a:schemeClr val="tx2">
                    <a:lumMod val="60000"/>
                    <a:lumOff val="40000"/>
                  </a:schemeClr>
                </a:solidFill>
              </a:rPr>
              <a:t>© </a:t>
            </a:r>
            <a:r>
              <a:rPr lang="en-US" sz="1000" dirty="0" err="1" smtClean="0">
                <a:solidFill>
                  <a:schemeClr val="tx2">
                    <a:lumMod val="60000"/>
                    <a:lumOff val="40000"/>
                  </a:schemeClr>
                </a:solidFill>
              </a:rPr>
              <a:t>Xanthe</a:t>
            </a:r>
            <a:r>
              <a:rPr lang="en-US" sz="1000" dirty="0" smtClean="0">
                <a:solidFill>
                  <a:schemeClr val="tx2">
                    <a:lumMod val="60000"/>
                    <a:lumOff val="40000"/>
                  </a:schemeClr>
                </a:solidFill>
              </a:rPr>
              <a:t> </a:t>
            </a:r>
            <a:r>
              <a:rPr lang="en-US" sz="1000" dirty="0" err="1" smtClean="0">
                <a:solidFill>
                  <a:schemeClr val="tx2">
                    <a:lumMod val="60000"/>
                    <a:lumOff val="40000"/>
                  </a:schemeClr>
                </a:solidFill>
              </a:rPr>
              <a:t>Rivett</a:t>
            </a:r>
            <a:endParaRPr lang="en-US" sz="1000" dirty="0">
              <a:solidFill>
                <a:schemeClr val="tx2">
                  <a:lumMod val="60000"/>
                  <a:lumOff val="40000"/>
                </a:schemeClr>
              </a:solidFill>
            </a:endParaRPr>
          </a:p>
        </p:txBody>
      </p:sp>
      <p:sp>
        <p:nvSpPr>
          <p:cNvPr id="12" name="Up Arrow 11"/>
          <p:cNvSpPr/>
          <p:nvPr/>
        </p:nvSpPr>
        <p:spPr>
          <a:xfrm>
            <a:off x="6172200" y="4648200"/>
            <a:ext cx="304800" cy="1295400"/>
          </a:xfrm>
          <a:prstGeom prst="upArrow">
            <a:avLst/>
          </a:prstGeom>
          <a:solidFill>
            <a:srgbClr val="580755"/>
          </a:solid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8773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thunnus_thynn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800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3" name="Picture 22" descr="istiblennius_dussumier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572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4" name="Picture 13" descr="epinephelus_malabaric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4343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5" name="Picture 14" descr="eubalaena_japoni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114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8" name="Picture 17" descr="holothuria_colub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3886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6" name="Picture 25" descr="montipora_caliculat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800" y="3657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6" name="Picture 15" descr="favites_chinensi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 y="3429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9" name="Picture 18" descr="holothuria_erinaceau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3200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8" name="Picture 27" descr="thunnus_maccoyii.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 y="2971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7" name="Picture 16" descr="gardineroseris_planul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6800" y="2743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2" name="Picture 21" descr="holothuria_scabra.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6800" y="2514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1" name="Picture 20" descr="holothuria_erinaceau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2286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7" name="Picture 26" descr="sphyrna_mokarran.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6800" y="2057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2" name="Picture 11" descr="epinephelus_coioide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 y="1828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6" name="Picture 5" descr="conus_miliari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6800" y="1600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4" name="Picture 3" descr="acanthastrea_bowerbanki.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6800" y="1371600"/>
            <a:ext cx="7010400" cy="1219200"/>
          </a:xfrm>
          <a:prstGeom prst="rect">
            <a:avLst/>
          </a:prstGeom>
          <a:effectLst>
            <a:outerShdw blurRad="127000" dist="63500" dir="2700000" algn="tl" rotWithShape="0">
              <a:schemeClr val="tx1">
                <a:lumMod val="95000"/>
                <a:lumOff val="5000"/>
                <a:alpha val="39000"/>
              </a:schemeClr>
            </a:outerShdw>
          </a:effectLst>
        </p:spPr>
      </p:pic>
      <p:sp>
        <p:nvSpPr>
          <p:cNvPr id="2" name="Title 1"/>
          <p:cNvSpPr>
            <a:spLocks noGrp="1"/>
          </p:cNvSpPr>
          <p:nvPr>
            <p:ph type="title"/>
          </p:nvPr>
        </p:nvSpPr>
        <p:spPr/>
        <p:txBody>
          <a:bodyPr>
            <a:normAutofit/>
          </a:bodyPr>
          <a:lstStyle/>
          <a:p>
            <a:r>
              <a:rPr lang="en-US" sz="3200" dirty="0" smtClean="0"/>
              <a:t>Combine data for 5,291 species</a:t>
            </a:r>
            <a:endParaRPr lang="en-US" sz="3200" dirty="0"/>
          </a:p>
        </p:txBody>
      </p:sp>
    </p:spTree>
    <p:extLst>
      <p:ext uri="{BB962C8B-B14F-4D97-AF65-F5344CB8AC3E}">
        <p14:creationId xmlns:p14="http://schemas.microsoft.com/office/powerpoint/2010/main" val="3036272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25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nodeType="afterEffect">
                                  <p:stCondLst>
                                    <p:cond delay="250"/>
                                  </p:stCondLst>
                                  <p:childTnLst>
                                    <p:set>
                                      <p:cBhvr>
                                        <p:cTn id="30" dur="1" fill="hold">
                                          <p:stCondLst>
                                            <p:cond delay="0"/>
                                          </p:stCondLst>
                                        </p:cTn>
                                        <p:tgtEl>
                                          <p:spTgt spid="28"/>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25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nodeType="afterEffect">
                                  <p:stCondLst>
                                    <p:cond delay="25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nodeType="afterEffect">
                                  <p:stCondLst>
                                    <p:cond delay="250"/>
                                  </p:stCondLst>
                                  <p:childTnLst>
                                    <p:set>
                                      <p:cBhvr>
                                        <p:cTn id="39" dur="1" fill="hold">
                                          <p:stCondLst>
                                            <p:cond delay="0"/>
                                          </p:stCondLst>
                                        </p:cTn>
                                        <p:tgtEl>
                                          <p:spTgt spid="21"/>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250"/>
                                  </p:stCondLst>
                                  <p:childTnLst>
                                    <p:set>
                                      <p:cBhvr>
                                        <p:cTn id="42" dur="1" fill="hold">
                                          <p:stCondLst>
                                            <p:cond delay="0"/>
                                          </p:stCondLst>
                                        </p:cTn>
                                        <p:tgtEl>
                                          <p:spTgt spid="27"/>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250"/>
                                  </p:stCondLst>
                                  <p:childTnLst>
                                    <p:set>
                                      <p:cBhvr>
                                        <p:cTn id="45" dur="1" fill="hold">
                                          <p:stCondLst>
                                            <p:cond delay="0"/>
                                          </p:stCondLst>
                                        </p:cTn>
                                        <p:tgtEl>
                                          <p:spTgt spid="12"/>
                                        </p:tgtEl>
                                        <p:attrNameLst>
                                          <p:attrName>style.visibility</p:attrName>
                                        </p:attrNameLst>
                                      </p:cBhvr>
                                      <p:to>
                                        <p:strVal val="visible"/>
                                      </p:to>
                                    </p:set>
                                  </p:childTnLst>
                                </p:cTn>
                              </p:par>
                            </p:childTnLst>
                          </p:cTn>
                        </p:par>
                        <p:par>
                          <p:cTn id="46" fill="hold">
                            <p:stCondLst>
                              <p:cond delay="3250"/>
                            </p:stCondLst>
                            <p:childTnLst>
                              <p:par>
                                <p:cTn id="47" presetID="1" presetClass="entr" presetSubtype="0" fill="hold" nodeType="afterEffect">
                                  <p:stCondLst>
                                    <p:cond delay="250"/>
                                  </p:stCondLst>
                                  <p:childTnLst>
                                    <p:set>
                                      <p:cBhvr>
                                        <p:cTn id="48" dur="1" fill="hold">
                                          <p:stCondLst>
                                            <p:cond delay="0"/>
                                          </p:stCondLst>
                                        </p:cTn>
                                        <p:tgtEl>
                                          <p:spTgt spid="6"/>
                                        </p:tgtEl>
                                        <p:attrNameLst>
                                          <p:attrName>style.visibility</p:attrName>
                                        </p:attrNameLst>
                                      </p:cBhvr>
                                      <p:to>
                                        <p:strVal val="visible"/>
                                      </p:to>
                                    </p:set>
                                  </p:childTnLst>
                                </p:cTn>
                              </p:par>
                            </p:childTnLst>
                          </p:cTn>
                        </p:par>
                        <p:par>
                          <p:cTn id="49" fill="hold">
                            <p:stCondLst>
                              <p:cond delay="3500"/>
                            </p:stCondLst>
                            <p:childTnLst>
                              <p:par>
                                <p:cTn id="50" presetID="1" presetClass="entr" presetSubtype="0" fill="hold" nodeType="afterEffect">
                                  <p:stCondLst>
                                    <p:cond delay="25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thunnus_thynn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4800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3" name="Picture 22" descr="istiblennius_dussumier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572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4" name="Picture 13" descr="epinephelus_malabaricu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4343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5" name="Picture 14" descr="eubalaena_japonic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800" y="4114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8" name="Picture 17" descr="holothuria_colub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3886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6" name="Picture 25" descr="montipora_caliculat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800" y="3657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6" name="Picture 15" descr="favites_chinensis.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 y="3429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9" name="Picture 18" descr="holothuria_erinaceau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3200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8" name="Picture 27" descr="thunnus_maccoyii.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6800" y="2971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7" name="Picture 16" descr="gardineroseris_planulata.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6800" y="2743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2" name="Picture 21" descr="holothuria_scabra.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6800" y="25146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1" name="Picture 20" descr="holothuria_erinaceau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6800" y="22860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27" name="Picture 26" descr="sphyrna_mokarran.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66800" y="20574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12" name="Picture 11" descr="epinephelus_coioides.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 y="18288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6" name="Picture 5" descr="conus_miliari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6800" y="1600200"/>
            <a:ext cx="7010400" cy="1219200"/>
          </a:xfrm>
          <a:prstGeom prst="rect">
            <a:avLst/>
          </a:prstGeom>
          <a:effectLst>
            <a:outerShdw blurRad="127000" dist="63500" dir="2700000" algn="tl" rotWithShape="0">
              <a:schemeClr val="tx1">
                <a:lumMod val="95000"/>
                <a:lumOff val="5000"/>
                <a:alpha val="39000"/>
              </a:schemeClr>
            </a:outerShdw>
          </a:effectLst>
        </p:spPr>
      </p:pic>
      <p:pic>
        <p:nvPicPr>
          <p:cNvPr id="4" name="Picture 3" descr="acanthastrea_bowerbanki.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6800" y="1371600"/>
            <a:ext cx="7010400" cy="1219200"/>
          </a:xfrm>
          <a:prstGeom prst="rect">
            <a:avLst/>
          </a:prstGeom>
          <a:effectLst>
            <a:outerShdw blurRad="127000" dist="63500" dir="2700000" algn="tl" rotWithShape="0">
              <a:schemeClr val="tx1">
                <a:lumMod val="95000"/>
                <a:lumOff val="5000"/>
                <a:alpha val="39000"/>
              </a:schemeClr>
            </a:outerShdw>
          </a:effectLst>
        </p:spPr>
      </p:pic>
      <p:sp>
        <p:nvSpPr>
          <p:cNvPr id="2" name="Title 1"/>
          <p:cNvSpPr>
            <a:spLocks noGrp="1"/>
          </p:cNvSpPr>
          <p:nvPr>
            <p:ph type="title"/>
          </p:nvPr>
        </p:nvSpPr>
        <p:spPr/>
        <p:txBody>
          <a:bodyPr>
            <a:normAutofit/>
          </a:bodyPr>
          <a:lstStyle/>
          <a:p>
            <a:r>
              <a:rPr lang="en-US" sz="3200" dirty="0" smtClean="0"/>
              <a:t>Calculate mean risk for each pixel</a:t>
            </a:r>
            <a:endParaRPr lang="en-US" sz="3200" dirty="0"/>
          </a:p>
        </p:txBody>
      </p:sp>
    </p:spTree>
    <p:extLst>
      <p:ext uri="{BB962C8B-B14F-4D97-AF65-F5344CB8AC3E}">
        <p14:creationId xmlns:p14="http://schemas.microsoft.com/office/powerpoint/2010/main" val="109511742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xmlns:p14="http://schemas.microsoft.com/office/powerpoint/2010/main" advClick="0" advTm="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 0.26667 " pathEditMode="relative" rAng="0" ptsTypes="AA">
                                      <p:cBhvr>
                                        <p:cTn id="6" dur="2000" fill="hold"/>
                                        <p:tgtEl>
                                          <p:spTgt spid="4"/>
                                        </p:tgtEl>
                                        <p:attrNameLst>
                                          <p:attrName>ppt_x</p:attrName>
                                          <p:attrName>ppt_y</p:attrName>
                                        </p:attrNameLst>
                                      </p:cBhvr>
                                      <p:rCtr x="0" y="13333"/>
                                    </p:animMotion>
                                  </p:childTnLst>
                                </p:cTn>
                              </p:par>
                              <p:par>
                                <p:cTn id="7" presetID="42" presetClass="path" presetSubtype="0" accel="50000" decel="50000" fill="hold" nodeType="withEffect">
                                  <p:stCondLst>
                                    <p:cond delay="0"/>
                                  </p:stCondLst>
                                  <p:childTnLst>
                                    <p:animMotion origin="layout" path="M 0 -2.22222E-6 L 0.00017 0.23357 " pathEditMode="relative" rAng="0" ptsTypes="AA">
                                      <p:cBhvr>
                                        <p:cTn id="8" dur="2000" fill="hold"/>
                                        <p:tgtEl>
                                          <p:spTgt spid="6"/>
                                        </p:tgtEl>
                                        <p:attrNameLst>
                                          <p:attrName>ppt_x</p:attrName>
                                          <p:attrName>ppt_y</p:attrName>
                                        </p:attrNameLst>
                                      </p:cBhvr>
                                      <p:rCtr x="0" y="11667"/>
                                    </p:animMotion>
                                  </p:childTnLst>
                                </p:cTn>
                              </p:par>
                              <p:par>
                                <p:cTn id="9" presetID="42" presetClass="path" presetSubtype="0" accel="50000" decel="50000" fill="hold" nodeType="withEffect">
                                  <p:stCondLst>
                                    <p:cond delay="0"/>
                                  </p:stCondLst>
                                  <p:childTnLst>
                                    <p:animMotion origin="layout" path="M 0 4.44444E-6 L 0.00035 0.20023 " pathEditMode="relative" rAng="0" ptsTypes="AA">
                                      <p:cBhvr>
                                        <p:cTn id="10" dur="2000" fill="hold"/>
                                        <p:tgtEl>
                                          <p:spTgt spid="12"/>
                                        </p:tgtEl>
                                        <p:attrNameLst>
                                          <p:attrName>ppt_x</p:attrName>
                                          <p:attrName>ppt_y</p:attrName>
                                        </p:attrNameLst>
                                      </p:cBhvr>
                                      <p:rCtr x="17" y="10000"/>
                                    </p:animMotion>
                                  </p:childTnLst>
                                </p:cTn>
                              </p:par>
                              <p:par>
                                <p:cTn id="11" presetID="42" presetClass="path" presetSubtype="0" accel="50000" decel="50000" fill="hold" nodeType="withEffect">
                                  <p:stCondLst>
                                    <p:cond delay="0"/>
                                  </p:stCondLst>
                                  <p:childTnLst>
                                    <p:animMotion origin="layout" path="M 0 1.11111E-6 L 0 0.1669 " pathEditMode="relative" rAng="0" ptsTypes="AA">
                                      <p:cBhvr>
                                        <p:cTn id="12" dur="2000" fill="hold"/>
                                        <p:tgtEl>
                                          <p:spTgt spid="27"/>
                                        </p:tgtEl>
                                        <p:attrNameLst>
                                          <p:attrName>ppt_x</p:attrName>
                                          <p:attrName>ppt_y</p:attrName>
                                        </p:attrNameLst>
                                      </p:cBhvr>
                                      <p:rCtr x="0" y="8333"/>
                                    </p:animMotion>
                                  </p:childTnLst>
                                </p:cTn>
                              </p:par>
                              <p:par>
                                <p:cTn id="13" presetID="42" presetClass="path" presetSubtype="0" accel="50000" decel="50000" fill="hold" nodeType="withEffect">
                                  <p:stCondLst>
                                    <p:cond delay="0"/>
                                  </p:stCondLst>
                                  <p:childTnLst>
                                    <p:animMotion origin="layout" path="M 0 -2.22222E-6 L 0 0.13357 " pathEditMode="relative" rAng="0" ptsTypes="AA">
                                      <p:cBhvr>
                                        <p:cTn id="14" dur="2000" fill="hold"/>
                                        <p:tgtEl>
                                          <p:spTgt spid="21"/>
                                        </p:tgtEl>
                                        <p:attrNameLst>
                                          <p:attrName>ppt_x</p:attrName>
                                          <p:attrName>ppt_y</p:attrName>
                                        </p:attrNameLst>
                                      </p:cBhvr>
                                      <p:rCtr x="0" y="6667"/>
                                    </p:animMotion>
                                  </p:childTnLst>
                                </p:cTn>
                              </p:par>
                              <p:par>
                                <p:cTn id="15" presetID="42" presetClass="path" presetSubtype="0" accel="50000" decel="50000" fill="hold" nodeType="withEffect">
                                  <p:stCondLst>
                                    <p:cond delay="0"/>
                                  </p:stCondLst>
                                  <p:childTnLst>
                                    <p:animMotion origin="layout" path="M 0 4.44444E-6 L 0 0.10023 " pathEditMode="relative" rAng="0" ptsTypes="AA">
                                      <p:cBhvr>
                                        <p:cTn id="16" dur="2000" fill="hold"/>
                                        <p:tgtEl>
                                          <p:spTgt spid="22"/>
                                        </p:tgtEl>
                                        <p:attrNameLst>
                                          <p:attrName>ppt_x</p:attrName>
                                          <p:attrName>ppt_y</p:attrName>
                                        </p:attrNameLst>
                                      </p:cBhvr>
                                      <p:rCtr x="0" y="5000"/>
                                    </p:animMotion>
                                  </p:childTnLst>
                                </p:cTn>
                              </p:par>
                              <p:par>
                                <p:cTn id="17" presetID="42" presetClass="path" presetSubtype="0" accel="50000" decel="50000" fill="hold" nodeType="withEffect">
                                  <p:stCondLst>
                                    <p:cond delay="0"/>
                                  </p:stCondLst>
                                  <p:childTnLst>
                                    <p:animMotion origin="layout" path="M 0 1.11111E-6 L 0 0.0669 " pathEditMode="relative" rAng="0" ptsTypes="AA">
                                      <p:cBhvr>
                                        <p:cTn id="18" dur="2000" fill="hold"/>
                                        <p:tgtEl>
                                          <p:spTgt spid="17"/>
                                        </p:tgtEl>
                                        <p:attrNameLst>
                                          <p:attrName>ppt_x</p:attrName>
                                          <p:attrName>ppt_y</p:attrName>
                                        </p:attrNameLst>
                                      </p:cBhvr>
                                      <p:rCtr x="0" y="3333"/>
                                    </p:animMotion>
                                  </p:childTnLst>
                                </p:cTn>
                              </p:par>
                              <p:par>
                                <p:cTn id="19" presetID="42" presetClass="path" presetSubtype="0" accel="50000" decel="50000" fill="hold" nodeType="withEffect">
                                  <p:stCondLst>
                                    <p:cond delay="0"/>
                                  </p:stCondLst>
                                  <p:childTnLst>
                                    <p:animMotion origin="layout" path="M 0 -2.22222E-6 L 0 0.03357 " pathEditMode="relative" rAng="0" ptsTypes="AA">
                                      <p:cBhvr>
                                        <p:cTn id="20" dur="2000" fill="hold"/>
                                        <p:tgtEl>
                                          <p:spTgt spid="28"/>
                                        </p:tgtEl>
                                        <p:attrNameLst>
                                          <p:attrName>ppt_x</p:attrName>
                                          <p:attrName>ppt_y</p:attrName>
                                        </p:attrNameLst>
                                      </p:cBhvr>
                                      <p:rCtr x="0" y="1667"/>
                                    </p:animMotion>
                                  </p:childTnLst>
                                </p:cTn>
                              </p:par>
                              <p:par>
                                <p:cTn id="21" presetID="42" presetClass="path" presetSubtype="0" accel="50000" decel="50000" fill="hold" nodeType="withEffect">
                                  <p:stCondLst>
                                    <p:cond delay="0"/>
                                  </p:stCondLst>
                                  <p:childTnLst>
                                    <p:animMotion origin="layout" path="M 0 1.11111E-6 L 0 -0.0331 " pathEditMode="relative" rAng="0" ptsTypes="AA">
                                      <p:cBhvr>
                                        <p:cTn id="22" dur="2000" fill="hold"/>
                                        <p:tgtEl>
                                          <p:spTgt spid="16"/>
                                        </p:tgtEl>
                                        <p:attrNameLst>
                                          <p:attrName>ppt_x</p:attrName>
                                          <p:attrName>ppt_y</p:attrName>
                                        </p:attrNameLst>
                                      </p:cBhvr>
                                      <p:rCtr x="0" y="-1667"/>
                                    </p:animMotion>
                                  </p:childTnLst>
                                </p:cTn>
                              </p:par>
                              <p:par>
                                <p:cTn id="23" presetID="42" presetClass="path" presetSubtype="0" accel="50000" decel="50000" fill="hold" nodeType="withEffect">
                                  <p:stCondLst>
                                    <p:cond delay="0"/>
                                  </p:stCondLst>
                                  <p:childTnLst>
                                    <p:animMotion origin="layout" path="M 0 -2.22222E-6 L 0 -0.0662 " pathEditMode="relative" rAng="0" ptsTypes="AA">
                                      <p:cBhvr>
                                        <p:cTn id="24" dur="2000" fill="hold"/>
                                        <p:tgtEl>
                                          <p:spTgt spid="26"/>
                                        </p:tgtEl>
                                        <p:attrNameLst>
                                          <p:attrName>ppt_x</p:attrName>
                                          <p:attrName>ppt_y</p:attrName>
                                        </p:attrNameLst>
                                      </p:cBhvr>
                                      <p:rCtr x="0" y="-3310"/>
                                    </p:animMotion>
                                  </p:childTnLst>
                                </p:cTn>
                              </p:par>
                              <p:par>
                                <p:cTn id="25" presetID="42" presetClass="path" presetSubtype="0" accel="50000" decel="50000" fill="hold" nodeType="withEffect">
                                  <p:stCondLst>
                                    <p:cond delay="0"/>
                                  </p:stCondLst>
                                  <p:childTnLst>
                                    <p:animMotion origin="layout" path="M 0 4.44444E-6 L 0 -0.09977 " pathEditMode="relative" rAng="0" ptsTypes="AA">
                                      <p:cBhvr>
                                        <p:cTn id="26" dur="2000" fill="hold"/>
                                        <p:tgtEl>
                                          <p:spTgt spid="18"/>
                                        </p:tgtEl>
                                        <p:attrNameLst>
                                          <p:attrName>ppt_x</p:attrName>
                                          <p:attrName>ppt_y</p:attrName>
                                        </p:attrNameLst>
                                      </p:cBhvr>
                                      <p:rCtr x="0" y="-5000"/>
                                    </p:animMotion>
                                  </p:childTnLst>
                                </p:cTn>
                              </p:par>
                              <p:par>
                                <p:cTn id="27" presetID="42" presetClass="path" presetSubtype="0" accel="50000" decel="50000" fill="hold" nodeType="withEffect">
                                  <p:stCondLst>
                                    <p:cond delay="0"/>
                                  </p:stCondLst>
                                  <p:childTnLst>
                                    <p:animMotion origin="layout" path="M 0 -2.22222E-6 L 0 -0.16643 " pathEditMode="relative" rAng="0" ptsTypes="AA">
                                      <p:cBhvr>
                                        <p:cTn id="28" dur="2000" fill="hold"/>
                                        <p:tgtEl>
                                          <p:spTgt spid="14"/>
                                        </p:tgtEl>
                                        <p:attrNameLst>
                                          <p:attrName>ppt_x</p:attrName>
                                          <p:attrName>ppt_y</p:attrName>
                                        </p:attrNameLst>
                                      </p:cBhvr>
                                      <p:rCtr x="0" y="-8333"/>
                                    </p:animMotion>
                                  </p:childTnLst>
                                </p:cTn>
                              </p:par>
                              <p:par>
                                <p:cTn id="29" presetID="42" presetClass="path" presetSubtype="0" accel="50000" decel="50000" fill="hold" nodeType="withEffect">
                                  <p:stCondLst>
                                    <p:cond delay="0"/>
                                  </p:stCondLst>
                                  <p:childTnLst>
                                    <p:animMotion origin="layout" path="M 0 4.44444E-6 L 0 -0.19954 " pathEditMode="relative" rAng="0" ptsTypes="AA">
                                      <p:cBhvr>
                                        <p:cTn id="30" dur="2000" fill="hold"/>
                                        <p:tgtEl>
                                          <p:spTgt spid="23"/>
                                        </p:tgtEl>
                                        <p:attrNameLst>
                                          <p:attrName>ppt_x</p:attrName>
                                          <p:attrName>ppt_y</p:attrName>
                                        </p:attrNameLst>
                                      </p:cBhvr>
                                      <p:rCtr x="0" y="-9977"/>
                                    </p:animMotion>
                                  </p:childTnLst>
                                </p:cTn>
                              </p:par>
                              <p:par>
                                <p:cTn id="31" presetID="42" presetClass="path" presetSubtype="0" accel="50000" decel="50000" fill="hold" nodeType="withEffect">
                                  <p:stCondLst>
                                    <p:cond delay="0"/>
                                  </p:stCondLst>
                                  <p:childTnLst>
                                    <p:animMotion origin="layout" path="M 0 1.11111E-6 L 0 -0.2331 " pathEditMode="relative" rAng="0" ptsTypes="AA">
                                      <p:cBhvr>
                                        <p:cTn id="32" dur="2000" fill="hold"/>
                                        <p:tgtEl>
                                          <p:spTgt spid="29"/>
                                        </p:tgtEl>
                                        <p:attrNameLst>
                                          <p:attrName>ppt_x</p:attrName>
                                          <p:attrName>ppt_y</p:attrName>
                                        </p:attrNameLst>
                                      </p:cBhvr>
                                      <p:rCtr x="0" y="-11667"/>
                                    </p:animMotion>
                                  </p:childTnLst>
                                </p:cTn>
                              </p:par>
                              <p:par>
                                <p:cTn id="33" presetID="42" presetClass="path" presetSubtype="0" accel="50000" decel="50000" fill="hold" nodeType="withEffect">
                                  <p:stCondLst>
                                    <p:cond delay="0"/>
                                  </p:stCondLst>
                                  <p:childTnLst>
                                    <p:animMotion origin="layout" path="M 0 1.11111E-6 L 0 -0.1331 " pathEditMode="relative" rAng="0" ptsTypes="AA">
                                      <p:cBhvr>
                                        <p:cTn id="34" dur="2000" fill="hold"/>
                                        <p:tgtEl>
                                          <p:spTgt spid="15"/>
                                        </p:tgtEl>
                                        <p:attrNameLst>
                                          <p:attrName>ppt_x</p:attrName>
                                          <p:attrName>ppt_y</p:attrName>
                                        </p:attrNameLst>
                                      </p:cBhvr>
                                      <p:rCtr x="0" y="-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00200"/>
            <a:ext cx="7467600" cy="1143000"/>
          </a:xfrm>
        </p:spPr>
        <p:txBody>
          <a:bodyPr>
            <a:normAutofit/>
          </a:bodyPr>
          <a:lstStyle/>
          <a:p>
            <a:r>
              <a:rPr lang="mr-IN" sz="3200" dirty="0" smtClean="0"/>
              <a:t>…</a:t>
            </a:r>
            <a:r>
              <a:rPr lang="en-US" sz="3200" dirty="0" smtClean="0"/>
              <a:t> resulting in a global map of marine biodiversity risk</a:t>
            </a:r>
            <a:endParaRPr lang="en-US" sz="3200" dirty="0"/>
          </a:p>
        </p:txBody>
      </p:sp>
      <p:pic>
        <p:nvPicPr>
          <p:cNvPr id="25" name="Picture 24" descr="mean_rr_risk_raster_comp_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200400"/>
            <a:ext cx="7010400" cy="1219200"/>
          </a:xfrm>
          <a:prstGeom prst="rect">
            <a:avLst/>
          </a:prstGeom>
          <a:effectLst>
            <a:outerShdw blurRad="127000" dist="63500" dir="2700000" algn="tl" rotWithShape="0">
              <a:srgbClr val="000000">
                <a:alpha val="43000"/>
              </a:srgbClr>
            </a:outerShdw>
          </a:effectLst>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Century Gothic"/>
                <a:ea typeface="+mj-ea"/>
                <a:cs typeface="Century Gothic"/>
              </a:defRPr>
            </a:lvl1pPr>
          </a:lstStyle>
          <a:p>
            <a:r>
              <a:rPr lang="en-US" sz="3200" dirty="0" smtClean="0"/>
              <a:t>Calculate mean risk for each pixel</a:t>
            </a:r>
            <a:endParaRPr lang="en-US" sz="3200" dirty="0"/>
          </a:p>
        </p:txBody>
      </p:sp>
    </p:spTree>
    <p:extLst>
      <p:ext uri="{BB962C8B-B14F-4D97-AF65-F5344CB8AC3E}">
        <p14:creationId xmlns:p14="http://schemas.microsoft.com/office/powerpoint/2010/main" val="538557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an_rr_risk_raster_comp.png"/>
          <p:cNvPicPr>
            <a:picLocks noChangeAspect="1"/>
          </p:cNvPicPr>
          <p:nvPr/>
        </p:nvPicPr>
        <p:blipFill rotWithShape="1">
          <a:blip r:embed="rId3">
            <a:extLst>
              <a:ext uri="{28A0092B-C50C-407E-A947-70E740481C1C}">
                <a14:useLocalDpi xmlns:a14="http://schemas.microsoft.com/office/drawing/2010/main" val="0"/>
              </a:ext>
            </a:extLst>
          </a:blip>
          <a:srcRect l="2648"/>
          <a:stretch/>
        </p:blipFill>
        <p:spPr>
          <a:xfrm>
            <a:off x="83491" y="1193800"/>
            <a:ext cx="9060509" cy="4749800"/>
          </a:xfrm>
          <a:prstGeom prst="rect">
            <a:avLst/>
          </a:prstGeom>
        </p:spPr>
      </p:pic>
      <p:sp>
        <p:nvSpPr>
          <p:cNvPr id="8"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Century Gothic"/>
                <a:ea typeface="+mj-ea"/>
                <a:cs typeface="Century Gothic"/>
              </a:defRPr>
            </a:lvl1pPr>
          </a:lstStyle>
          <a:p>
            <a:r>
              <a:rPr lang="en-US" sz="3200" dirty="0" smtClean="0"/>
              <a:t>At-risk global marine biodiversity</a:t>
            </a:r>
            <a:endParaRPr lang="en-US" sz="3200" dirty="0"/>
          </a:p>
        </p:txBody>
      </p:sp>
    </p:spTree>
    <p:extLst>
      <p:ext uri="{BB962C8B-B14F-4D97-AF65-F5344CB8AC3E}">
        <p14:creationId xmlns:p14="http://schemas.microsoft.com/office/powerpoint/2010/main" val="38459276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ean_rr_risk_raster_comp_mpa.png"/>
          <p:cNvPicPr>
            <a:picLocks noChangeAspect="1"/>
          </p:cNvPicPr>
          <p:nvPr/>
        </p:nvPicPr>
        <p:blipFill rotWithShape="1">
          <a:blip r:embed="rId3">
            <a:extLst>
              <a:ext uri="{28A0092B-C50C-407E-A947-70E740481C1C}">
                <a14:useLocalDpi xmlns:a14="http://schemas.microsoft.com/office/drawing/2010/main" val="0"/>
              </a:ext>
            </a:extLst>
          </a:blip>
          <a:srcRect l="2648"/>
          <a:stretch/>
        </p:blipFill>
        <p:spPr>
          <a:xfrm>
            <a:off x="83492" y="1193800"/>
            <a:ext cx="9060508" cy="4749800"/>
          </a:xfrm>
          <a:prstGeom prst="rect">
            <a:avLst/>
          </a:prstGeom>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Century Gothic"/>
                <a:ea typeface="+mj-ea"/>
                <a:cs typeface="Century Gothic"/>
              </a:defRPr>
            </a:lvl1pPr>
          </a:lstStyle>
          <a:p>
            <a:r>
              <a:rPr lang="en-US" sz="3200" dirty="0" smtClean="0"/>
              <a:t>Global marine reserve protection</a:t>
            </a:r>
            <a:endParaRPr lang="en-US" sz="3200" dirty="0"/>
          </a:p>
        </p:txBody>
      </p:sp>
    </p:spTree>
    <p:extLst>
      <p:ext uri="{BB962C8B-B14F-4D97-AF65-F5344CB8AC3E}">
        <p14:creationId xmlns:p14="http://schemas.microsoft.com/office/powerpoint/2010/main" val="41420199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an_risk_raster_comp.png"/>
          <p:cNvPicPr>
            <a:picLocks noChangeAspect="1"/>
          </p:cNvPicPr>
          <p:nvPr/>
        </p:nvPicPr>
        <p:blipFill rotWithShape="1">
          <a:blip r:embed="rId3">
            <a:alphaModFix amt="55000"/>
            <a:extLst>
              <a:ext uri="{28A0092B-C50C-407E-A947-70E740481C1C}">
                <a14:useLocalDpi xmlns:a14="http://schemas.microsoft.com/office/drawing/2010/main" val="0"/>
              </a:ext>
            </a:extLst>
          </a:blip>
          <a:srcRect l="2428" r="16813"/>
          <a:stretch/>
        </p:blipFill>
        <p:spPr>
          <a:xfrm>
            <a:off x="-1" y="0"/>
            <a:ext cx="9150111" cy="6857999"/>
          </a:xfrm>
          <a:prstGeom prst="rect">
            <a:avLst/>
          </a:prstGeom>
        </p:spPr>
      </p:pic>
      <p:sp>
        <p:nvSpPr>
          <p:cNvPr id="2" name="Title 1"/>
          <p:cNvSpPr>
            <a:spLocks noGrp="1"/>
          </p:cNvSpPr>
          <p:nvPr>
            <p:ph type="ctrTitle"/>
          </p:nvPr>
        </p:nvSpPr>
        <p:spPr/>
        <p:txBody>
          <a:bodyPr>
            <a:normAutofit fontScale="90000"/>
          </a:bodyPr>
          <a:lstStyle/>
          <a:p>
            <a:r>
              <a:rPr lang="en-US" b="1" dirty="0">
                <a:solidFill>
                  <a:srgbClr val="000000"/>
                </a:solidFill>
              </a:rPr>
              <a:t>Mapping status and conservation of global at-risk marine </a:t>
            </a:r>
            <a:r>
              <a:rPr lang="en-US" b="1" dirty="0" smtClean="0">
                <a:solidFill>
                  <a:srgbClr val="000000"/>
                </a:solidFill>
              </a:rPr>
              <a:t>biodiversity</a:t>
            </a:r>
            <a:endParaRPr lang="en-US" dirty="0">
              <a:solidFill>
                <a:srgbClr val="000000"/>
              </a:solidFill>
            </a:endParaRPr>
          </a:p>
        </p:txBody>
      </p:sp>
      <p:sp>
        <p:nvSpPr>
          <p:cNvPr id="3" name="Subtitle 2"/>
          <p:cNvSpPr>
            <a:spLocks noGrp="1"/>
          </p:cNvSpPr>
          <p:nvPr>
            <p:ph type="subTitle" idx="1"/>
          </p:nvPr>
        </p:nvSpPr>
        <p:spPr>
          <a:xfrm>
            <a:off x="685800" y="3894667"/>
            <a:ext cx="7772400" cy="1752600"/>
          </a:xfrm>
        </p:spPr>
        <p:txBody>
          <a:bodyPr>
            <a:normAutofit fontScale="40000" lnSpcReduction="20000"/>
          </a:bodyPr>
          <a:lstStyle/>
          <a:p>
            <a:r>
              <a:rPr lang="en-US" sz="3800" b="1" dirty="0" smtClean="0">
                <a:solidFill>
                  <a:schemeClr val="tx1"/>
                </a:solidFill>
              </a:rPr>
              <a:t>Casey C. O’Hara</a:t>
            </a:r>
            <a:r>
              <a:rPr lang="en-US" sz="3800" b="1" baseline="30000" dirty="0" smtClean="0">
                <a:solidFill>
                  <a:schemeClr val="tx1"/>
                </a:solidFill>
              </a:rPr>
              <a:t>1,2</a:t>
            </a:r>
            <a:r>
              <a:rPr lang="en-US" sz="3800" b="1" dirty="0" smtClean="0">
                <a:solidFill>
                  <a:schemeClr val="tx1"/>
                </a:solidFill>
              </a:rPr>
              <a:t>, Juan Carlos Villaseñor-Derbez</a:t>
            </a:r>
            <a:r>
              <a:rPr lang="en-US" sz="3800" b="1" baseline="30000" dirty="0" smtClean="0">
                <a:solidFill>
                  <a:schemeClr val="tx1"/>
                </a:solidFill>
              </a:rPr>
              <a:t>1</a:t>
            </a:r>
            <a:r>
              <a:rPr lang="en-US" sz="3800" b="1" dirty="0" smtClean="0">
                <a:solidFill>
                  <a:schemeClr val="tx1"/>
                </a:solidFill>
              </a:rPr>
              <a:t>, </a:t>
            </a:r>
          </a:p>
          <a:p>
            <a:r>
              <a:rPr lang="en-US" sz="3800" b="1" dirty="0" smtClean="0">
                <a:solidFill>
                  <a:schemeClr val="tx1"/>
                </a:solidFill>
              </a:rPr>
              <a:t>Gina M. Ralph</a:t>
            </a:r>
            <a:r>
              <a:rPr lang="en-US" sz="3800" b="1" baseline="30000" dirty="0" smtClean="0">
                <a:solidFill>
                  <a:schemeClr val="tx1"/>
                </a:solidFill>
              </a:rPr>
              <a:t>3</a:t>
            </a:r>
            <a:r>
              <a:rPr lang="en-US" sz="3800" b="1" dirty="0" smtClean="0">
                <a:solidFill>
                  <a:schemeClr val="tx1"/>
                </a:solidFill>
              </a:rPr>
              <a:t>, Benjamin S. Halpern</a:t>
            </a:r>
            <a:r>
              <a:rPr lang="en-US" sz="3800" b="1" baseline="30000" dirty="0" smtClean="0">
                <a:solidFill>
                  <a:schemeClr val="tx1"/>
                </a:solidFill>
              </a:rPr>
              <a:t>1,2</a:t>
            </a:r>
            <a:r>
              <a:rPr lang="en-US" sz="3800" b="1" dirty="0" smtClean="0">
                <a:solidFill>
                  <a:schemeClr val="tx1"/>
                </a:solidFill>
              </a:rPr>
              <a:t/>
            </a:r>
            <a:br>
              <a:rPr lang="en-US" sz="3800" b="1" dirty="0" smtClean="0">
                <a:solidFill>
                  <a:schemeClr val="tx1"/>
                </a:solidFill>
              </a:rPr>
            </a:br>
            <a:endParaRPr lang="en-US" sz="3800" b="1" dirty="0" smtClean="0">
              <a:solidFill>
                <a:schemeClr val="tx1"/>
              </a:solidFill>
            </a:endParaRPr>
          </a:p>
          <a:p>
            <a:pPr marL="514350" indent="-514350" algn="l">
              <a:buFont typeface="+mj-lt"/>
              <a:buAutoNum type="arabicPeriod"/>
            </a:pPr>
            <a:r>
              <a:rPr lang="en-US" sz="2500" dirty="0" smtClean="0">
                <a:solidFill>
                  <a:schemeClr val="tx1"/>
                </a:solidFill>
              </a:rPr>
              <a:t>Bren School of Environmental Science and Management, University of California, Santa Barbara CA 93106</a:t>
            </a:r>
          </a:p>
          <a:p>
            <a:pPr marL="514350" indent="-514350" algn="l">
              <a:buFont typeface="+mj-lt"/>
              <a:buAutoNum type="arabicPeriod"/>
            </a:pPr>
            <a:r>
              <a:rPr lang="en-US" sz="2500" dirty="0" smtClean="0">
                <a:solidFill>
                  <a:schemeClr val="tx1"/>
                </a:solidFill>
              </a:rPr>
              <a:t>National Center for Ecological Analysis and Synthesis, University of California, 735 State Street Suite 300, Santa Barbara CA 93101</a:t>
            </a:r>
          </a:p>
          <a:p>
            <a:pPr marL="514350" indent="-514350" algn="l">
              <a:buFont typeface="+mj-lt"/>
              <a:buAutoNum type="arabicPeriod"/>
            </a:pPr>
            <a:r>
              <a:rPr lang="en-US" sz="2500" dirty="0" smtClean="0">
                <a:solidFill>
                  <a:schemeClr val="tx1"/>
                </a:solidFill>
              </a:rPr>
              <a:t>UCN Marine Biodiversity Unit, Department of Biological Sciences, Old Dominion University, Norfolk, VA 23529, USA</a:t>
            </a:r>
            <a:endParaRPr lang="en-US" sz="2500" dirty="0">
              <a:solidFill>
                <a:schemeClr val="tx1"/>
              </a:solidFill>
            </a:endParaRPr>
          </a:p>
        </p:txBody>
      </p:sp>
      <p:pic>
        <p:nvPicPr>
          <p:cNvPr id="5" name="Picture 4"/>
          <p:cNvPicPr>
            <a:picLocks noChangeAspect="1"/>
          </p:cNvPicPr>
          <p:nvPr/>
        </p:nvPicPr>
        <p:blipFill>
          <a:blip r:embed="rId4"/>
          <a:stretch>
            <a:fillRect/>
          </a:stretch>
        </p:blipFill>
        <p:spPr>
          <a:xfrm>
            <a:off x="6477000" y="5791200"/>
            <a:ext cx="1676400" cy="670560"/>
          </a:xfrm>
          <a:prstGeom prst="rect">
            <a:avLst/>
          </a:prstGeom>
        </p:spPr>
      </p:pic>
      <p:pic>
        <p:nvPicPr>
          <p:cNvPr id="6" name="Picture 5"/>
          <p:cNvPicPr>
            <a:picLocks noChangeAspect="1"/>
          </p:cNvPicPr>
          <p:nvPr/>
        </p:nvPicPr>
        <p:blipFill rotWithShape="1">
          <a:blip r:embed="rId5"/>
          <a:srcRect r="13028"/>
          <a:stretch/>
        </p:blipFill>
        <p:spPr>
          <a:xfrm>
            <a:off x="304800" y="5665917"/>
            <a:ext cx="4097867" cy="948220"/>
          </a:xfrm>
          <a:prstGeom prst="rect">
            <a:avLst/>
          </a:prstGeom>
        </p:spPr>
      </p:pic>
    </p:spTree>
    <p:extLst>
      <p:ext uri="{BB962C8B-B14F-4D97-AF65-F5344CB8AC3E}">
        <p14:creationId xmlns:p14="http://schemas.microsoft.com/office/powerpoint/2010/main" val="39058370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620</TotalTime>
  <Words>752</Words>
  <Application>Microsoft Macintosh PowerPoint</Application>
  <PresentationFormat>On-screen Show (4:3)</PresentationFormat>
  <Paragraphs>63</Paragraphs>
  <Slides>15</Slides>
  <Notes>8</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Mapping status and conservation of global at-risk marine biodiversity</vt:lpstr>
      <vt:lpstr>PowerPoint Presentation</vt:lpstr>
      <vt:lpstr>Species ranges and extinction risk</vt:lpstr>
      <vt:lpstr>Combine data for 5,291 species</vt:lpstr>
      <vt:lpstr>Calculate mean risk for each pixel</vt:lpstr>
      <vt:lpstr>… resulting in a global map of marine biodiversity risk</vt:lpstr>
      <vt:lpstr>PowerPoint Presentation</vt:lpstr>
      <vt:lpstr>PowerPoint Presentation</vt:lpstr>
      <vt:lpstr>Mapping status and conservation of global at-risk marine biodiversity</vt:lpstr>
      <vt:lpstr>Risk and Percent Threatened</vt:lpstr>
      <vt:lpstr>Variance of risk</vt:lpstr>
      <vt:lpstr>Species richness</vt:lpstr>
      <vt:lpstr>Marine reserve protection by georegion</vt:lpstr>
      <vt:lpstr>Marine reserve protection by habitat</vt:lpstr>
      <vt:lpstr>Taxonomic groups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Casey O'Hara</dc:creator>
  <cp:lastModifiedBy>Casey O'Hara</cp:lastModifiedBy>
  <cp:revision>35</cp:revision>
  <dcterms:created xsi:type="dcterms:W3CDTF">2019-02-25T19:14:04Z</dcterms:created>
  <dcterms:modified xsi:type="dcterms:W3CDTF">2019-02-28T23:27:32Z</dcterms:modified>
</cp:coreProperties>
</file>